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5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09" r:id="rId17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74" Type="http://schemas.openxmlformats.org/officeDocument/2006/relationships/slide" Target="slides/slide5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2" name="Shape 9652"/>
        <p:cNvGrpSpPr/>
        <p:nvPr/>
      </p:nvGrpSpPr>
      <p:grpSpPr>
        <a:xfrm>
          <a:off x="0" y="0"/>
          <a:ext cx="0" cy="0"/>
          <a:chOff x="0" y="0"/>
          <a:chExt cx="0" cy="0"/>
        </a:xfrm>
      </p:grpSpPr>
      <p:sp>
        <p:nvSpPr>
          <p:cNvPr id="9653" name="Google Shape;9653;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54" name="Google Shape;9654;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notesSlide" Target="../notesSlides/notesSlide54.xml"/><Relationship Id="rId3" Type="http://schemas.openxmlformats.org/officeDocument/2006/relationships/image" Target="../media/image217.png"/></Relationships>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5" name="Shape 9655"/>
        <p:cNvGrpSpPr/>
        <p:nvPr/>
      </p:nvGrpSpPr>
      <p:grpSpPr>
        <a:xfrm>
          <a:off x="0" y="0"/>
          <a:ext cx="0" cy="0"/>
          <a:chOff x="0" y="0"/>
          <a:chExt cx="0" cy="0"/>
        </a:xfrm>
      </p:grpSpPr>
      <p:sp>
        <p:nvSpPr>
          <p:cNvPr id="9656" name="Google Shape;9656;p1484"/>
          <p:cNvSpPr txBox="1"/>
          <p:nvPr/>
        </p:nvSpPr>
        <p:spPr>
          <a:xfrm>
            <a:off x="2982913" y="1828800"/>
            <a:ext cx="1841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9657" name="Google Shape;9657;p1484"/>
          <p:cNvSpPr txBox="1"/>
          <p:nvPr/>
        </p:nvSpPr>
        <p:spPr>
          <a:xfrm>
            <a:off x="2819400" y="228600"/>
            <a:ext cx="3487738"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COBRA NPV Comparison</a:t>
            </a:r>
            <a:endParaRPr/>
          </a:p>
        </p:txBody>
      </p:sp>
      <p:sp>
        <p:nvSpPr>
          <p:cNvPr id="9658" name="Google Shape;9658;p1484"/>
          <p:cNvSpPr/>
          <p:nvPr/>
        </p:nvSpPr>
        <p:spPr>
          <a:xfrm>
            <a:off x="838200" y="762000"/>
            <a:ext cx="7467600" cy="13684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The Navy’s COBRA run for Scenario DON-0033B understates one-time costs by $441.8 million and overstates total savings by $2.2 billion through 2025.  The Connecticut corrected COBRA run shows that the NPV for DON-0033B is actually a cost of $641 million, not the savings of $1.6 billion proposed by the Navy.  Recurring savings are an immaterial $35 million a year rather than the Navy’s $193 million.  The corrected COBRA run shows that scenario DON-0033B does not break even for “100+ years.”</a:t>
            </a:r>
            <a:endParaRPr/>
          </a:p>
        </p:txBody>
      </p:sp>
      <p:grpSp>
        <p:nvGrpSpPr>
          <p:cNvPr id="9659" name="Google Shape;9659;p1484"/>
          <p:cNvGrpSpPr/>
          <p:nvPr/>
        </p:nvGrpSpPr>
        <p:grpSpPr>
          <a:xfrm>
            <a:off x="762000" y="2133600"/>
            <a:ext cx="6867525" cy="4219575"/>
            <a:chOff x="816" y="1428"/>
            <a:chExt cx="4086" cy="2526"/>
          </a:xfrm>
        </p:grpSpPr>
        <p:pic>
          <p:nvPicPr>
            <p:cNvPr id="9660" name="Google Shape;9660;p1484"/>
            <p:cNvPicPr preferRelativeResize="0"/>
            <p:nvPr/>
          </p:nvPicPr>
          <p:blipFill rotWithShape="1">
            <a:blip r:embed="rId3">
              <a:alphaModFix/>
            </a:blip>
            <a:srcRect b="0" l="0" r="0" t="0"/>
            <a:stretch/>
          </p:blipFill>
          <p:spPr>
            <a:xfrm>
              <a:off x="816" y="1428"/>
              <a:ext cx="4086" cy="2526"/>
            </a:xfrm>
            <a:prstGeom prst="rect">
              <a:avLst/>
            </a:prstGeom>
            <a:noFill/>
            <a:ln>
              <a:noFill/>
            </a:ln>
          </p:spPr>
        </p:pic>
        <p:sp>
          <p:nvSpPr>
            <p:cNvPr id="9661" name="Google Shape;9661;p1484"/>
            <p:cNvSpPr/>
            <p:nvPr/>
          </p:nvSpPr>
          <p:spPr>
            <a:xfrm flipH="1">
              <a:off x="2688" y="1824"/>
              <a:ext cx="2112" cy="864"/>
            </a:xfrm>
            <a:prstGeom prst="rtTriangle">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Times New Roman"/>
                <a:buNone/>
              </a:pPr>
              <a:r>
                <a:rPr b="0" i="0" lang="en-US" sz="1600" u="none" cap="none" strike="noStrike">
                  <a:solidFill>
                    <a:srgbClr val="000000"/>
                  </a:solidFill>
                  <a:latin typeface="Times New Roman"/>
                  <a:ea typeface="Times New Roman"/>
                  <a:cs typeface="Times New Roman"/>
                  <a:sym typeface="Times New Roman"/>
                </a:rPr>
                <a:t>    Overstated Savings</a:t>
              </a:r>
              <a:endParaRPr/>
            </a:p>
            <a:p>
              <a:pPr indent="0" lvl="0" marL="0" marR="0" rtl="0" algn="ctr">
                <a:lnSpc>
                  <a:spcPct val="100000"/>
                </a:lnSpc>
                <a:spcBef>
                  <a:spcPts val="0"/>
                </a:spcBef>
                <a:spcAft>
                  <a:spcPts val="0"/>
                </a:spcAft>
                <a:buClr>
                  <a:srgbClr val="000000"/>
                </a:buClr>
                <a:buSzPts val="1600"/>
                <a:buFont typeface="Times New Roman"/>
                <a:buNone/>
              </a:pPr>
              <a:r>
                <a:rPr b="0" i="0" lang="en-US" sz="1600" u="none" cap="none" strike="noStrike">
                  <a:solidFill>
                    <a:srgbClr val="000000"/>
                  </a:solidFill>
                  <a:latin typeface="Times New Roman"/>
                  <a:ea typeface="Times New Roman"/>
                  <a:cs typeface="Times New Roman"/>
                  <a:sym typeface="Times New Roman"/>
                </a:rPr>
                <a:t>$1.6 Billion</a:t>
              </a:r>
              <a:endParaRPr/>
            </a:p>
          </p:txBody>
        </p:sp>
        <p:cxnSp>
          <p:nvCxnSpPr>
            <p:cNvPr id="9662" name="Google Shape;9662;p1484"/>
            <p:cNvCxnSpPr/>
            <p:nvPr/>
          </p:nvCxnSpPr>
          <p:spPr>
            <a:xfrm>
              <a:off x="1440" y="2688"/>
              <a:ext cx="3360" cy="0"/>
            </a:xfrm>
            <a:prstGeom prst="straightConnector1">
              <a:avLst/>
            </a:prstGeom>
            <a:noFill/>
            <a:ln cap="flat" cmpd="sng" w="38100">
              <a:solidFill>
                <a:schemeClr val="dk1"/>
              </a:solidFill>
              <a:prstDash val="solid"/>
              <a:round/>
              <a:headEnd len="med" w="med" type="none"/>
              <a:tailEnd len="med" w="med" type="none"/>
            </a:ln>
          </p:spPr>
        </p:cxnSp>
        <p:cxnSp>
          <p:nvCxnSpPr>
            <p:cNvPr id="9663" name="Google Shape;9663;p1484"/>
            <p:cNvCxnSpPr/>
            <p:nvPr/>
          </p:nvCxnSpPr>
          <p:spPr>
            <a:xfrm flipH="1" rot="10800000">
              <a:off x="2688" y="1824"/>
              <a:ext cx="2112" cy="864"/>
            </a:xfrm>
            <a:prstGeom prst="straightConnector1">
              <a:avLst/>
            </a:prstGeom>
            <a:noFill/>
            <a:ln cap="flat" cmpd="sng" w="28575">
              <a:solidFill>
                <a:schemeClr val="dk1"/>
              </a:solidFill>
              <a:prstDash val="solid"/>
              <a:round/>
              <a:headEnd len="med" w="med" type="none"/>
              <a:tailEnd len="med" w="med" type="none"/>
            </a:ln>
          </p:spPr>
        </p:cxnSp>
        <p:sp>
          <p:nvSpPr>
            <p:cNvPr id="9664" name="Google Shape;9664;p1484"/>
            <p:cNvSpPr txBox="1"/>
            <p:nvPr/>
          </p:nvSpPr>
          <p:spPr>
            <a:xfrm>
              <a:off x="2726" y="2823"/>
              <a:ext cx="1732" cy="20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Times New Roman"/>
                <a:buNone/>
              </a:pPr>
              <a:r>
                <a:rPr b="0" i="0" lang="en-US" sz="1600" u="none" cap="none" strike="noStrike">
                  <a:solidFill>
                    <a:srgbClr val="000000"/>
                  </a:solidFill>
                  <a:latin typeface="Times New Roman"/>
                  <a:ea typeface="Times New Roman"/>
                  <a:cs typeface="Times New Roman"/>
                  <a:sym typeface="Times New Roman"/>
                </a:rPr>
                <a:t>Understated Costs - $641 Million</a:t>
              </a:r>
              <a:endParaRPr/>
            </a:p>
          </p:txBody>
        </p:sp>
        <p:sp>
          <p:nvSpPr>
            <p:cNvPr id="9665" name="Google Shape;9665;p1484"/>
            <p:cNvSpPr txBox="1"/>
            <p:nvPr/>
          </p:nvSpPr>
          <p:spPr>
            <a:xfrm>
              <a:off x="2246" y="1992"/>
              <a:ext cx="907" cy="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Navy COBRA</a:t>
              </a:r>
              <a:endParaRPr/>
            </a:p>
          </p:txBody>
        </p:sp>
        <p:sp>
          <p:nvSpPr>
            <p:cNvPr id="9666" name="Google Shape;9666;p1484"/>
            <p:cNvSpPr txBox="1"/>
            <p:nvPr/>
          </p:nvSpPr>
          <p:spPr>
            <a:xfrm>
              <a:off x="3360" y="3264"/>
              <a:ext cx="1269" cy="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Connecticut COBRA</a:t>
              </a:r>
              <a:endParaRPr/>
            </a:p>
          </p:txBody>
        </p:sp>
        <p:cxnSp>
          <p:nvCxnSpPr>
            <p:cNvPr id="9667" name="Google Shape;9667;p1484"/>
            <p:cNvCxnSpPr/>
            <p:nvPr/>
          </p:nvCxnSpPr>
          <p:spPr>
            <a:xfrm rot="10800000">
              <a:off x="3072" y="3216"/>
              <a:ext cx="336" cy="144"/>
            </a:xfrm>
            <a:prstGeom prst="straightConnector1">
              <a:avLst/>
            </a:prstGeom>
            <a:noFill/>
            <a:ln cap="flat" cmpd="sng" w="19050">
              <a:solidFill>
                <a:schemeClr val="dk1"/>
              </a:solidFill>
              <a:prstDash val="solid"/>
              <a:round/>
              <a:headEnd len="med" w="med" type="none"/>
              <a:tailEnd len="med" w="med" type="triangle"/>
            </a:ln>
          </p:spPr>
        </p:cxnSp>
        <p:cxnSp>
          <p:nvCxnSpPr>
            <p:cNvPr id="9668" name="Google Shape;9668;p1484"/>
            <p:cNvCxnSpPr/>
            <p:nvPr/>
          </p:nvCxnSpPr>
          <p:spPr>
            <a:xfrm>
              <a:off x="2640" y="2256"/>
              <a:ext cx="432" cy="192"/>
            </a:xfrm>
            <a:prstGeom prst="straightConnector1">
              <a:avLst/>
            </a:prstGeom>
            <a:noFill/>
            <a:ln cap="flat" cmpd="sng" w="19050">
              <a:solidFill>
                <a:schemeClr val="dk1"/>
              </a:solidFill>
              <a:prstDash val="solid"/>
              <a:round/>
              <a:headEnd len="med" w="med" type="none"/>
              <a:tailEnd len="med" w="med" type="triangle"/>
            </a:ln>
          </p:spPr>
        </p:cxnSp>
        <p:sp>
          <p:nvSpPr>
            <p:cNvPr id="9669" name="Google Shape;9669;p1484"/>
            <p:cNvSpPr/>
            <p:nvPr/>
          </p:nvSpPr>
          <p:spPr>
            <a:xfrm rot="-5400000">
              <a:off x="595" y="2595"/>
              <a:ext cx="749" cy="11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(Cost) / Savings</a:t>
              </a:r>
              <a:endParaRPr b="0" i="0" sz="1300" u="none" cap="none" strike="noStrike">
                <a:solidFill>
                  <a:srgbClr val="000000"/>
                </a:solidFill>
                <a:latin typeface="Times New Roman"/>
                <a:ea typeface="Times New Roman"/>
                <a:cs typeface="Times New Roman"/>
                <a:sym typeface="Times New Roman"/>
              </a:endParaRPr>
            </a:p>
          </p:txBody>
        </p:sp>
      </p:grpSp>
      <p:cxnSp>
        <p:nvCxnSpPr>
          <p:cNvPr id="9670" name="Google Shape;9670;p1484"/>
          <p:cNvCxnSpPr/>
          <p:nvPr/>
        </p:nvCxnSpPr>
        <p:spPr>
          <a:xfrm rot="10800000">
            <a:off x="7467600" y="4876800"/>
            <a:ext cx="381000" cy="304800"/>
          </a:xfrm>
          <a:prstGeom prst="straightConnector1">
            <a:avLst/>
          </a:prstGeom>
          <a:noFill/>
          <a:ln cap="flat" cmpd="sng" w="9525">
            <a:solidFill>
              <a:schemeClr val="dk1"/>
            </a:solidFill>
            <a:prstDash val="solid"/>
            <a:round/>
            <a:headEnd len="med" w="med" type="none"/>
            <a:tailEnd len="med" w="med" type="triangle"/>
          </a:ln>
        </p:spPr>
      </p:cxnSp>
      <p:sp>
        <p:nvSpPr>
          <p:cNvPr id="9671" name="Google Shape;9671;p1484"/>
          <p:cNvSpPr/>
          <p:nvPr/>
        </p:nvSpPr>
        <p:spPr>
          <a:xfrm>
            <a:off x="7620000" y="2743200"/>
            <a:ext cx="152400" cy="2057400"/>
          </a:xfrm>
          <a:prstGeom prst="rightBrace">
            <a:avLst>
              <a:gd fmla="val 112500"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9672" name="Google Shape;9672;p1484"/>
          <p:cNvSpPr/>
          <p:nvPr/>
        </p:nvSpPr>
        <p:spPr>
          <a:xfrm>
            <a:off x="7848600" y="3657600"/>
            <a:ext cx="228600" cy="228600"/>
          </a:xfrm>
          <a:prstGeom prst="triangle">
            <a:avLst>
              <a:gd fmla="val 50000" name="adj"/>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9673" name="Google Shape;9673;p1484"/>
          <p:cNvSpPr txBox="1"/>
          <p:nvPr/>
        </p:nvSpPr>
        <p:spPr>
          <a:xfrm>
            <a:off x="7696200" y="3581400"/>
            <a:ext cx="1447800" cy="581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Times New Roman"/>
              <a:buNone/>
            </a:pPr>
            <a:r>
              <a:rPr b="0" i="0" lang="en-US" sz="1600" u="none" cap="none" strike="noStrike">
                <a:solidFill>
                  <a:srgbClr val="000000"/>
                </a:solidFill>
                <a:latin typeface="Times New Roman"/>
                <a:ea typeface="Times New Roman"/>
                <a:cs typeface="Times New Roman"/>
                <a:sym typeface="Times New Roman"/>
              </a:rPr>
              <a:t>       = $2.2 </a:t>
            </a:r>
            <a:endParaRPr/>
          </a:p>
          <a:p>
            <a:pPr indent="0" lvl="0" marL="0" marR="0" rtl="0" algn="l">
              <a:lnSpc>
                <a:spcPct val="100000"/>
              </a:lnSpc>
              <a:spcBef>
                <a:spcPts val="0"/>
              </a:spcBef>
              <a:spcAft>
                <a:spcPts val="0"/>
              </a:spcAft>
              <a:buClr>
                <a:srgbClr val="000000"/>
              </a:buClr>
              <a:buSzPts val="1600"/>
              <a:buFont typeface="Times New Roman"/>
              <a:buNone/>
            </a:pPr>
            <a:r>
              <a:rPr b="0" i="0" lang="en-US" sz="1600" u="none" cap="none" strike="noStrike">
                <a:solidFill>
                  <a:srgbClr val="000000"/>
                </a:solidFill>
                <a:latin typeface="Times New Roman"/>
                <a:ea typeface="Times New Roman"/>
                <a:cs typeface="Times New Roman"/>
                <a:sym typeface="Times New Roman"/>
              </a:rPr>
              <a:t>           Billion</a:t>
            </a:r>
            <a:endParaRPr/>
          </a:p>
        </p:txBody>
      </p:sp>
      <p:sp>
        <p:nvSpPr>
          <p:cNvPr id="9674" name="Google Shape;9674;p1484"/>
          <p:cNvSpPr/>
          <p:nvPr/>
        </p:nvSpPr>
        <p:spPr>
          <a:xfrm>
            <a:off x="7772400" y="5181600"/>
            <a:ext cx="1143000" cy="914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COBRA  </a:t>
            </a:r>
            <a:endParaRPr/>
          </a:p>
          <a:p>
            <a:pPr indent="0" lvl="0" marL="0" marR="0" rtl="0" algn="ctr">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Break-Even </a:t>
            </a:r>
            <a:endParaRPr/>
          </a:p>
          <a:p>
            <a:pPr indent="0" lvl="0" marL="0" marR="0" rtl="0" algn="ctr">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“100+ years”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